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57" r:id="rId4"/>
    <p:sldId id="258" r:id="rId5"/>
    <p:sldId id="263" r:id="rId6"/>
    <p:sldId id="261" r:id="rId7"/>
    <p:sldId id="262" r:id="rId8"/>
    <p:sldId id="264" r:id="rId10"/>
    <p:sldId id="265" r:id="rId11"/>
    <p:sldId id="267" r:id="rId12"/>
    <p:sldId id="259" r:id="rId1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282" y="-67"/>
      </p:cViewPr>
      <p:guideLst>
        <p:guide orient="horz" pos="213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135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grpSp>
        <p:nvGrpSpPr>
          <p:cNvPr id="2" name="组合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任意多边形 6"/>
            <p:cNvSpPr/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任意多边形 7"/>
            <p:cNvSpPr/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任意多边形 10"/>
            <p:cNvSpPr/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燕尾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415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8" name="任意多边形 7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任意多边形 8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燕尾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燕尾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任意多边形 11"/>
          <p:cNvSpPr/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/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B1DBF998-150F-459A-A4E1-3E139652A0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E856B50-B3F4-460F-B3E6-A5C1B6E1427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5905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 panose="05040102010807070707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665" indent="-228600" algn="l" rtl="0" eaLnBrk="1" latinLnBrk="0" hangingPunct="1">
        <a:spcBef>
          <a:spcPts val="325"/>
        </a:spcBef>
        <a:buClr>
          <a:schemeClr val="accent1"/>
        </a:buClr>
        <a:buFont typeface="Verdana" panose="020B0604030504040204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790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 panose="05020102010507070707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 panose="05020102010507070707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 panose="05020102010507070707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file:///C:\Users\lenovo06\Desktop\&#25919;&#31574;\&#22269;&#23478;&#21355;&#29983;&#20581;&#24247;&#22996;&#21592;&#20250;&#8220;&#19977;&#23450;&#8221;&#26041;&#26696;&#20844;&#24067;%20&#35745;&#29983;&#26426;&#26500;&#25764;&#38144;&#36879;&#38706;&#20160;&#20040;&#20449;&#21495;&#65311;_&#20964;&#20976;&#36130;&#32463;.html" TargetMode="External"/><Relationship Id="rId1" Type="http://schemas.openxmlformats.org/officeDocument/2006/relationships/hyperlink" Target="file:///C:\Users\lenovo06\Desktop\&#25919;&#31574;\&#22269;&#23478;&#21355;&#29983;&#20581;&#24247;&#22996;&#8220;&#19977;&#23450;&#8221;&#26041;&#26696;&#20986;&#28809;_&#25628;&#29392;&#20581;&#24247;_&#25628;&#29392;&#32593;.html" TargetMode="Externa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hyperlink" Target="&#20851;&#20110;&#20851;&#20110;&#21360;&#21457;&#12298;&#28023;&#21335;&#30465;&#20581;&#24247;&#20419;&#36827;&#19982;&#25945;&#32946;&#24037;&#20316;&#8220;&#21313;&#19977;&#20116;&#8221;&#35268;&#21010;&#12299;&#30340;&#36890;&#30693;.PDF" TargetMode="External"/><Relationship Id="rId4" Type="http://schemas.openxmlformats.org/officeDocument/2006/relationships/hyperlink" Target="&#21360;&#21457;&#12298;&#20851;&#20110;&#36827;&#19968;&#27493;&#21152;&#24378;&#24066;&#21439;&#20844;&#20849;&#21355;&#29983;&#35745;&#29983;&#26381;&#21153;&#20307;&#21046;&#24314;&#35774;&#30340;&#25351;&#23548;&#24847;&#35265;&#12299;&#30340;&#36890;&#30693;.pdf" TargetMode="External"/><Relationship Id="rId3" Type="http://schemas.openxmlformats.org/officeDocument/2006/relationships/hyperlink" Target="&#20851;&#20110;&#21152;&#24378;&#20581;&#24247;&#20419;&#36827;&#19982;&#25945;&#32946;&#30340;&#23454;&#26045;&#24847;&#35265;&#65288;&#29756;&#21355;&#23459;&#20256;&#12304;2017&#12305;3&#21495;&#65289;.PDF.pdf" TargetMode="External"/><Relationship Id="rId2" Type="http://schemas.openxmlformats.org/officeDocument/2006/relationships/hyperlink" Target="&#20851;&#20110;&#21152;&#24378;&#20581;&#24247;&#20419;&#36827;&#19982;&#25945;&#32946;&#30340;&#25351;&#23548;&#24847;&#35265;.pdf" TargetMode="External"/><Relationship Id="rId1" Type="http://schemas.openxmlformats.org/officeDocument/2006/relationships/hyperlink" Target="&#8220;&#21313;&#19977;&#20116;&#8221;&#20840;&#22269;&#20581;&#24247;&#20419;&#36827;&#19982;&#25945;&#32946;&#24037;&#20316;&#35268;&#21010;.doc" TargetMode="Externa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hyperlink" Target="&#8220;&#21313;&#19977;&#20116;&#8221;&#20840;&#22269;&#20581;&#24247;&#20419;&#36827;&#19982;&#25945;&#32946;&#24037;&#20316;&#35268;&#21010;.doc" TargetMode="Externa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hyperlink" Target="&#20851;&#20110;&#21152;&#24378;&#20581;&#24247;&#20419;&#36827;&#19982;&#25945;&#32946;&#30340;&#23454;&#26045;&#24847;&#35265;&#65288;&#29756;&#21355;&#23459;&#20256;&#12304;2017&#12305;3&#21495;&#65289;.PDF.pdf" TargetMode="Externa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hyperlink" Target="&#21360;&#21457;&#12298;&#20851;&#20110;&#36827;&#19968;&#27493;&#21152;&#24378;&#24066;&#21439;&#20844;&#20849;&#21355;&#29983;&#35745;&#29983;&#26381;&#21153;&#20307;&#21046;&#24314;&#35774;&#30340;&#25351;&#23548;&#24847;&#35265;&#12299;&#30340;&#36890;&#30693;.pdf" TargetMode="Externa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hyperlink" Target="&#20851;&#20110;&#20851;&#20110;&#21360;&#21457;&#12298;&#28023;&#21335;&#30465;&#20581;&#24247;&#20419;&#36827;&#19982;&#25945;&#32946;&#24037;&#20316;&#8220;&#21313;&#19977;&#20116;&#8221;&#35268;&#21010;&#12299;&#30340;&#36890;&#30693;.PDF" TargetMode="Externa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hyperlink" Target="&#20851;&#20110;&#21152;&#24378;&#20581;&#24247;&#20419;&#36827;&#19982;&#25945;&#32946;&#30340;&#25351;&#23548;&#24847;&#35265;.pdf" TargetMode="External"/><Relationship Id="rId1" Type="http://schemas.openxmlformats.org/officeDocument/2006/relationships/hyperlink" Target="&#20851;&#20110;&#21360;&#21457;&#12298;&#8220;&#20581;&#24247;&#28023;&#21335;2030&#8221;&#35268;&#21010;&#32434;&#35201;&#12299;&#30340;&#36890;&#30693;.pdf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hyperlink" Target="&#20851;&#20110;&#21360;&#21457;&#12298;&#8220;&#20581;&#24247;&#28023;&#21335;2030&#8221;&#35268;&#21010;&#32434;&#35201;&#12299;&#30340;&#36890;&#30693;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829761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计划生育与健康教育</a:t>
            </a:r>
            <a:br>
              <a:rPr lang="en-US" altLang="zh-CN" dirty="0" smtClean="0"/>
            </a:br>
            <a:r>
              <a:rPr lang="zh-CN" altLang="en-US" dirty="0" smtClean="0"/>
              <a:t>相关政策解读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3933056"/>
            <a:ext cx="7772400" cy="1199704"/>
          </a:xfrm>
        </p:spPr>
        <p:txBody>
          <a:bodyPr/>
          <a:lstStyle/>
          <a:p>
            <a:pPr algn="ctr"/>
            <a:r>
              <a:rPr lang="zh-CN" altLang="en-US" dirty="0" smtClean="0"/>
              <a:t>                                     孙乐成    </a:t>
            </a:r>
            <a:endParaRPr lang="en-US" altLang="zh-CN" dirty="0" smtClean="0"/>
          </a:p>
          <a:p>
            <a:r>
              <a:rPr lang="zh-CN" altLang="en-US" dirty="0" smtClean="0"/>
              <a:t>海南省健康宣传教育中心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学习政策，多看文件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学懂政策，不能曲解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指导下一步工作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把握政策方向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CN" altLang="en-US" dirty="0" smtClean="0"/>
              <a:t>新闻</a:t>
            </a:r>
            <a:endParaRPr lang="en-US" altLang="zh-CN" dirty="0" smtClean="0"/>
          </a:p>
          <a:p>
            <a:r>
              <a:rPr lang="zh-CN" altLang="en-US" b="1" dirty="0" smtClean="0">
                <a:hlinkClick r:id="rId1" action="ppaction://hlinkfile"/>
              </a:rPr>
              <a:t>国家卫生健康委“三定”方案出炉</a:t>
            </a:r>
            <a:endParaRPr lang="en-US" altLang="zh-CN" b="1" dirty="0" smtClean="0"/>
          </a:p>
          <a:p>
            <a:endParaRPr lang="en-US" altLang="zh-CN" b="1" dirty="0" smtClean="0"/>
          </a:p>
          <a:p>
            <a:r>
              <a:rPr lang="zh-CN" altLang="en-US" b="1" dirty="0" smtClean="0">
                <a:hlinkClick r:id="rId2" action="ppaction://hlinkfile"/>
              </a:rPr>
              <a:t>国家卫生健康委员会“三定”方案公布 计生机构撤销透露什么信号？</a:t>
            </a:r>
            <a:endParaRPr lang="zh-CN" altLang="en-US" b="1" dirty="0" smtClean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0" dirty="0" smtClean="0"/>
              <a:t>国家卫生健康委“三定”方案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006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charset="0"/>
              <a:buChar char="Ø"/>
            </a:pPr>
            <a:r>
              <a:rPr lang="zh-CN" altLang="en-US" dirty="0" smtClean="0">
                <a:latin typeface="+mn-ea"/>
                <a:sym typeface="+mn-ea"/>
                <a:hlinkClick r:id="rId1" action="ppaction://hlinkfile"/>
              </a:rPr>
              <a:t>国家卫计委</a:t>
            </a:r>
            <a:r>
              <a:rPr lang="en-US" altLang="zh-CN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dirty="0" smtClean="0">
                <a:latin typeface="+mn-ea"/>
                <a:sym typeface="+mn-ea"/>
                <a:hlinkClick r:id="rId1" action="ppaction://hlinkfile"/>
              </a:rPr>
              <a:t>“十三五”全国健康促进与教育工作规划</a:t>
            </a:r>
            <a:r>
              <a:rPr lang="en-US" altLang="zh-CN" dirty="0" smtClean="0">
                <a:latin typeface="+mn-ea"/>
                <a:sym typeface="+mn-ea"/>
                <a:hlinkClick r:id="rId1" action="ppaction://hlinkfile"/>
              </a:rPr>
              <a:t>》</a:t>
            </a:r>
            <a:endParaRPr lang="en-US" altLang="zh-CN" dirty="0" smtClean="0">
              <a:latin typeface="+mn-ea"/>
            </a:endParaRPr>
          </a:p>
          <a:p>
            <a:pPr>
              <a:buFont typeface="Wingdings" panose="05000000000000000000" charset="0"/>
              <a:buChar char="Ø"/>
            </a:pPr>
            <a:endParaRPr lang="zh-CN" altLang="en-US" dirty="0" smtClean="0">
              <a:latin typeface="+mn-ea"/>
              <a:hlinkClick r:id="rId2" action="ppaction://hlinkfile"/>
            </a:endParaRPr>
          </a:p>
          <a:p>
            <a:r>
              <a:rPr lang="zh-CN" altLang="en-US" dirty="0" smtClean="0">
                <a:latin typeface="+mn-ea"/>
                <a:hlinkClick r:id="rId3" action="ppaction://hlinkfile"/>
              </a:rPr>
              <a:t>海南省卫计委等九厅局</a:t>
            </a:r>
            <a:r>
              <a:rPr lang="en-US" altLang="zh-CN" dirty="0" smtClean="0">
                <a:latin typeface="+mn-ea"/>
                <a:hlinkClick r:id="rId3" action="ppaction://hlinkfile"/>
              </a:rPr>
              <a:t>《</a:t>
            </a:r>
            <a:r>
              <a:rPr lang="zh-CN" altLang="en-US" dirty="0" smtClean="0">
                <a:latin typeface="+mn-ea"/>
                <a:hlinkClick r:id="rId3" action="ppaction://hlinkfile"/>
              </a:rPr>
              <a:t>关于加强健康促进与教育的实施意见</a:t>
            </a:r>
            <a:r>
              <a:rPr lang="en-US" altLang="zh-CN" dirty="0" smtClean="0">
                <a:latin typeface="+mn-ea"/>
                <a:hlinkClick r:id="rId3" action="ppaction://hlinkfile"/>
              </a:rPr>
              <a:t>》</a:t>
            </a:r>
            <a:endParaRPr lang="en-US" altLang="zh-CN" dirty="0" smtClean="0">
              <a:latin typeface="+mn-ea"/>
              <a:hlinkClick r:id="rId3" action="ppaction://hlinkfile"/>
            </a:endParaRPr>
          </a:p>
          <a:p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  <a:hlinkClick r:id="rId4" action="ppaction://hlinkfile"/>
              </a:rPr>
              <a:t>海南省编办、海南省卫计委</a:t>
            </a:r>
            <a:r>
              <a:rPr lang="en-US" altLang="zh-CN" dirty="0" smtClean="0">
                <a:latin typeface="+mn-ea"/>
                <a:hlinkClick r:id="rId4" action="ppaction://hlinkfile"/>
              </a:rPr>
              <a:t>《</a:t>
            </a:r>
            <a:r>
              <a:rPr lang="zh-CN" altLang="en-US" dirty="0" smtClean="0">
                <a:latin typeface="+mn-ea"/>
                <a:hlinkClick r:id="rId4" action="ppaction://hlinkfile"/>
              </a:rPr>
              <a:t>关于进一步加强市县公共卫生计生服务体制建设的指导意见</a:t>
            </a:r>
            <a:r>
              <a:rPr lang="en-US" altLang="zh-CN" dirty="0" smtClean="0">
                <a:latin typeface="+mn-ea"/>
                <a:hlinkClick r:id="rId4" action="ppaction://hlinkfile"/>
              </a:rPr>
              <a:t>》</a:t>
            </a:r>
            <a:r>
              <a:rPr lang="zh-CN" altLang="en-US" dirty="0" smtClean="0">
                <a:latin typeface="+mn-ea"/>
                <a:hlinkClick r:id="rId4" action="ppaction://hlinkfile"/>
              </a:rPr>
              <a:t>的通知</a:t>
            </a:r>
            <a:endParaRPr lang="zh-CN" altLang="en-US" dirty="0" smtClean="0">
              <a:latin typeface="+mn-ea"/>
              <a:hlinkClick r:id="rId4" action="ppaction://hlinkfile"/>
            </a:endParaRPr>
          </a:p>
          <a:p>
            <a:endParaRPr lang="en-US" altLang="zh-CN" dirty="0" smtClean="0">
              <a:latin typeface="+mn-ea"/>
            </a:endParaRPr>
          </a:p>
          <a:p>
            <a:r>
              <a:rPr lang="zh-CN" altLang="en-US" dirty="0" smtClean="0">
                <a:latin typeface="+mn-ea"/>
                <a:hlinkClick r:id="rId5" action="ppaction://hlinkfile"/>
              </a:rPr>
              <a:t>海南省卫计委</a:t>
            </a:r>
            <a:r>
              <a:rPr lang="en-US" altLang="zh-CN" dirty="0" smtClean="0">
                <a:latin typeface="+mn-ea"/>
                <a:hlinkClick r:id="rId5" action="ppaction://hlinkfile"/>
              </a:rPr>
              <a:t>《</a:t>
            </a:r>
            <a:r>
              <a:rPr lang="zh-CN" altLang="en-US" dirty="0" smtClean="0">
                <a:latin typeface="+mn-ea"/>
                <a:hlinkClick r:id="rId5" action="ppaction://hlinkfile"/>
              </a:rPr>
              <a:t>“十三五”海南省健康促进与教育工作规划</a:t>
            </a:r>
            <a:r>
              <a:rPr lang="en-US" altLang="zh-CN" dirty="0" smtClean="0">
                <a:latin typeface="+mn-ea"/>
                <a:hlinkClick r:id="rId5" action="ppaction://hlinkfile"/>
              </a:rPr>
              <a:t>》</a:t>
            </a:r>
            <a:endParaRPr lang="zh-CN" altLang="en-US" dirty="0" smtClean="0">
              <a:latin typeface="+mn-ea"/>
            </a:endParaRP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90513"/>
            <a:ext cx="8229600" cy="1143000"/>
          </a:xfrm>
        </p:spPr>
        <p:txBody>
          <a:bodyPr/>
          <a:lstStyle/>
          <a:p>
            <a:r>
              <a:rPr lang="zh-CN" altLang="en-US" dirty="0" smtClean="0"/>
              <a:t>文件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716915"/>
          </a:xfrm>
        </p:spPr>
        <p:txBody>
          <a:bodyPr>
            <a:normAutofit/>
          </a:bodyPr>
          <a:p>
            <a:r>
              <a:rPr lang="zh-CN" altLang="en-US" sz="2400" dirty="0" smtClean="0">
                <a:latin typeface="+mn-ea"/>
                <a:sym typeface="+mn-ea"/>
                <a:hlinkClick r:id="rId1" action="ppaction://hlinkfile"/>
              </a:rPr>
              <a:t>国家卫计委</a:t>
            </a:r>
            <a:r>
              <a:rPr lang="en-US" altLang="zh-CN" sz="2400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sz="2400" dirty="0" smtClean="0">
                <a:latin typeface="+mn-ea"/>
                <a:sym typeface="+mn-ea"/>
                <a:hlinkClick r:id="rId1" action="ppaction://hlinkfile"/>
              </a:rPr>
              <a:t>“十三五”全国健康促进与教育工作规划</a:t>
            </a:r>
            <a:r>
              <a:rPr lang="en-US" altLang="zh-CN" sz="2400" dirty="0" smtClean="0">
                <a:latin typeface="+mn-ea"/>
                <a:sym typeface="+mn-ea"/>
                <a:hlinkClick r:id="rId1" action="ppaction://hlinkfile"/>
              </a:rPr>
              <a:t>》</a:t>
            </a:r>
            <a:endParaRPr lang="zh-CN" altLang="en-US" sz="2400"/>
          </a:p>
        </p:txBody>
      </p:sp>
      <p:pic>
        <p:nvPicPr>
          <p:cNvPr id="5" name="图片 4" descr="国家卫生计生委印发“十三五”全国健康促进与教育工作规划的通知_07"/>
          <p:cNvPicPr>
            <a:picLocks noChangeAspect="1"/>
          </p:cNvPicPr>
          <p:nvPr/>
        </p:nvPicPr>
        <p:blipFill>
          <a:blip r:embed="rId2"/>
          <a:srcRect t="69106"/>
          <a:stretch>
            <a:fillRect/>
          </a:stretch>
        </p:blipFill>
        <p:spPr>
          <a:xfrm>
            <a:off x="3617595" y="991870"/>
            <a:ext cx="5527675" cy="2662555"/>
          </a:xfrm>
          <a:prstGeom prst="rect">
            <a:avLst/>
          </a:prstGeom>
        </p:spPr>
      </p:pic>
      <p:pic>
        <p:nvPicPr>
          <p:cNvPr id="6" name="图片 5" descr="国家卫生计生委印发“十三五”全国健康促进与教育工作规划的通知_08"/>
          <p:cNvPicPr>
            <a:picLocks noChangeAspect="1"/>
          </p:cNvPicPr>
          <p:nvPr/>
        </p:nvPicPr>
        <p:blipFill>
          <a:blip r:embed="rId3"/>
          <a:srcRect l="-31" t="10256" r="31" b="36524"/>
          <a:stretch>
            <a:fillRect/>
          </a:stretch>
        </p:blipFill>
        <p:spPr>
          <a:xfrm>
            <a:off x="3506470" y="2801620"/>
            <a:ext cx="5638165" cy="4058285"/>
          </a:xfrm>
          <a:prstGeom prst="rect">
            <a:avLst/>
          </a:prstGeom>
        </p:spPr>
      </p:pic>
      <p:pic>
        <p:nvPicPr>
          <p:cNvPr id="4" name="图片 3" descr="国家卫生计生委印发“十三五”全国健康促进与教育工作规划的通知_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" y="991870"/>
            <a:ext cx="4253865" cy="5867400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088130" y="1961515"/>
            <a:ext cx="4737100" cy="1510665"/>
          </a:xfrm>
          <a:prstGeom prst="round2Same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800" dirty="0" smtClean="0">
                <a:latin typeface="+mn-ea"/>
                <a:sym typeface="+mn-ea"/>
                <a:hlinkClick r:id="rId1" action="ppaction://hlinkfile"/>
              </a:rPr>
              <a:t>海南省卫计委等九厅局</a:t>
            </a:r>
            <a:r>
              <a:rPr lang="en-US" altLang="zh-CN" sz="2800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sz="2800" dirty="0" smtClean="0">
                <a:latin typeface="+mn-ea"/>
                <a:sym typeface="+mn-ea"/>
                <a:hlinkClick r:id="rId1" action="ppaction://hlinkfile"/>
              </a:rPr>
              <a:t>关于加强健康促进与教育的实施意见</a:t>
            </a:r>
            <a:r>
              <a:rPr lang="en-US" altLang="zh-CN" sz="2800" dirty="0" smtClean="0">
                <a:latin typeface="+mn-ea"/>
                <a:sym typeface="+mn-ea"/>
                <a:hlinkClick r:id="rId1" action="ppaction://hlinkfile"/>
              </a:rPr>
              <a:t>》</a:t>
            </a:r>
            <a:endParaRPr lang="zh-CN" altLang="en-US" sz="2800"/>
          </a:p>
        </p:txBody>
      </p:sp>
      <p:pic>
        <p:nvPicPr>
          <p:cNvPr id="5" name="图片 4" descr="关于加强健康促进与教育的实施意见（琼卫宣传【2017】3号）.PDF_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955"/>
            <a:ext cx="4244340" cy="5466715"/>
          </a:xfrm>
          <a:prstGeom prst="rect">
            <a:avLst/>
          </a:prstGeom>
        </p:spPr>
      </p:pic>
      <p:pic>
        <p:nvPicPr>
          <p:cNvPr id="8" name="图片 7" descr="关于加强健康促进与教育的实施意见（琼卫宣传【2017】3号）.PDF_11"/>
          <p:cNvPicPr>
            <a:picLocks noChangeAspect="1"/>
          </p:cNvPicPr>
          <p:nvPr/>
        </p:nvPicPr>
        <p:blipFill>
          <a:blip r:embed="rId3"/>
          <a:srcRect l="1450" t="52625" r="-1450" b="-1805"/>
          <a:stretch>
            <a:fillRect/>
          </a:stretch>
        </p:blipFill>
        <p:spPr>
          <a:xfrm>
            <a:off x="4367530" y="1417955"/>
            <a:ext cx="4728845" cy="3434080"/>
          </a:xfrm>
          <a:prstGeom prst="rect">
            <a:avLst/>
          </a:prstGeom>
        </p:spPr>
      </p:pic>
      <p:pic>
        <p:nvPicPr>
          <p:cNvPr id="7" name="图片 6" descr="关于加强健康促进与教育的实施意见（琼卫宣传【2017】3号）.PDF_12"/>
          <p:cNvPicPr>
            <a:picLocks noChangeAspect="1"/>
          </p:cNvPicPr>
          <p:nvPr/>
        </p:nvPicPr>
        <p:blipFill>
          <a:blip r:embed="rId4"/>
          <a:srcRect l="-1190" t="8048" r="1190" b="48048"/>
          <a:stretch>
            <a:fillRect/>
          </a:stretch>
        </p:blipFill>
        <p:spPr>
          <a:xfrm>
            <a:off x="4244340" y="4328160"/>
            <a:ext cx="4854575" cy="2556510"/>
          </a:xfrm>
          <a:prstGeom prst="rect">
            <a:avLst/>
          </a:prstGeom>
        </p:spPr>
      </p:pic>
      <p:sp>
        <p:nvSpPr>
          <p:cNvPr id="9" name="同侧圆角矩形 8"/>
          <p:cNvSpPr/>
          <p:nvPr/>
        </p:nvSpPr>
        <p:spPr>
          <a:xfrm>
            <a:off x="4499610" y="3085465"/>
            <a:ext cx="4464685" cy="2072005"/>
          </a:xfrm>
          <a:prstGeom prst="round2Same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800" dirty="0" smtClean="0">
                <a:latin typeface="+mn-ea"/>
                <a:sym typeface="+mn-ea"/>
                <a:hlinkClick r:id="rId1" action="ppaction://hlinkfile"/>
              </a:rPr>
              <a:t>海南省编办、海南省卫计委</a:t>
            </a:r>
            <a:r>
              <a:rPr lang="en-US" altLang="zh-CN" sz="2800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sz="2800" dirty="0" smtClean="0">
                <a:latin typeface="+mn-ea"/>
                <a:sym typeface="+mn-ea"/>
                <a:hlinkClick r:id="rId1" action="ppaction://hlinkfile"/>
              </a:rPr>
              <a:t>关于进一步加强市县公共卫生计生服务体制建设的指导意见</a:t>
            </a:r>
            <a:r>
              <a:rPr lang="en-US" altLang="zh-CN" sz="2800" dirty="0" smtClean="0">
                <a:latin typeface="+mn-ea"/>
                <a:sym typeface="+mn-ea"/>
                <a:hlinkClick r:id="rId1" action="ppaction://hlinkfile"/>
              </a:rPr>
              <a:t>》</a:t>
            </a:r>
            <a:r>
              <a:rPr lang="zh-CN" altLang="en-US" sz="2800" dirty="0" smtClean="0">
                <a:latin typeface="+mn-ea"/>
                <a:sym typeface="+mn-ea"/>
                <a:hlinkClick r:id="rId1" action="ppaction://hlinkfile"/>
              </a:rPr>
              <a:t>的通知</a:t>
            </a:r>
            <a:endParaRPr lang="zh-CN" altLang="en-US" sz="2800"/>
          </a:p>
        </p:txBody>
      </p:sp>
      <p:pic>
        <p:nvPicPr>
          <p:cNvPr id="6" name="图片 5" descr="印发《关于进一步加强市县公共卫生计生服务体制建设的指导意见》的通知_04"/>
          <p:cNvPicPr>
            <a:picLocks noChangeAspect="1"/>
          </p:cNvPicPr>
          <p:nvPr/>
        </p:nvPicPr>
        <p:blipFill>
          <a:blip r:embed="rId2"/>
          <a:srcRect t="44629" b="5229"/>
          <a:stretch>
            <a:fillRect/>
          </a:stretch>
        </p:blipFill>
        <p:spPr>
          <a:xfrm>
            <a:off x="3970020" y="795655"/>
            <a:ext cx="5201920" cy="3191510"/>
          </a:xfrm>
          <a:prstGeom prst="rect">
            <a:avLst/>
          </a:prstGeom>
        </p:spPr>
      </p:pic>
      <p:pic>
        <p:nvPicPr>
          <p:cNvPr id="7" name="图片 6" descr="印发《关于进一步加强市县公共卫生计生服务体制建设的指导意见》的通知_05"/>
          <p:cNvPicPr>
            <a:picLocks noChangeAspect="1"/>
          </p:cNvPicPr>
          <p:nvPr/>
        </p:nvPicPr>
        <p:blipFill>
          <a:blip r:embed="rId3"/>
          <a:srcRect l="-5689" t="5903" r="5689" b="44815"/>
          <a:stretch>
            <a:fillRect/>
          </a:stretch>
        </p:blipFill>
        <p:spPr>
          <a:xfrm>
            <a:off x="3537585" y="3987165"/>
            <a:ext cx="5334000" cy="2859405"/>
          </a:xfrm>
          <a:prstGeom prst="rect">
            <a:avLst/>
          </a:prstGeom>
        </p:spPr>
      </p:pic>
      <p:pic>
        <p:nvPicPr>
          <p:cNvPr id="4" name="图片 3" descr="印发《关于进一步加强市县公共卫生计生服务体制建设的指导意见》的通知_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15" y="1270635"/>
            <a:ext cx="4181475" cy="5575935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407535" y="2902585"/>
            <a:ext cx="4579620" cy="3943985"/>
          </a:xfrm>
          <a:prstGeom prst="round2Same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653415"/>
          </a:xfrm>
        </p:spPr>
        <p:txBody>
          <a:bodyPr>
            <a:normAutofit/>
          </a:bodyPr>
          <a:p>
            <a:r>
              <a:rPr lang="zh-CN" altLang="en-US" sz="2400" dirty="0" smtClean="0">
                <a:latin typeface="+mn-ea"/>
                <a:sym typeface="+mn-ea"/>
                <a:hlinkClick r:id="rId1" action="ppaction://hlinkfile"/>
              </a:rPr>
              <a:t>海南省卫计委</a:t>
            </a:r>
            <a:r>
              <a:rPr lang="en-US" altLang="zh-CN" sz="2400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sz="2400" dirty="0" smtClean="0">
                <a:latin typeface="+mn-ea"/>
                <a:sym typeface="+mn-ea"/>
                <a:hlinkClick r:id="rId1" action="ppaction://hlinkfile"/>
              </a:rPr>
              <a:t>“十三五”海南省健康促进与教育工作规划</a:t>
            </a:r>
            <a:r>
              <a:rPr lang="en-US" altLang="zh-CN" sz="2400" dirty="0" smtClean="0">
                <a:latin typeface="+mn-ea"/>
                <a:sym typeface="+mn-ea"/>
                <a:hlinkClick r:id="rId1" action="ppaction://hlinkfile"/>
              </a:rPr>
              <a:t>》</a:t>
            </a:r>
            <a:endParaRPr lang="zh-CN" altLang="en-US" sz="2400"/>
          </a:p>
        </p:txBody>
      </p:sp>
      <p:pic>
        <p:nvPicPr>
          <p:cNvPr id="4" name="图片 3" descr="关于关于印发《海南省健康促进与教育工作“十三五”规划》的通知_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" y="928370"/>
            <a:ext cx="4503420" cy="5972810"/>
          </a:xfrm>
          <a:prstGeom prst="rect">
            <a:avLst/>
          </a:prstGeom>
        </p:spPr>
      </p:pic>
      <p:pic>
        <p:nvPicPr>
          <p:cNvPr id="5" name="图片 4" descr="关于关于印发《海南省健康促进与教育工作“十三五”规划》的通知_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255" y="928370"/>
            <a:ext cx="5180330" cy="5972810"/>
          </a:xfrm>
          <a:prstGeom prst="rect">
            <a:avLst/>
          </a:prstGeom>
        </p:spPr>
      </p:pic>
      <p:sp>
        <p:nvSpPr>
          <p:cNvPr id="8" name="同侧圆角矩形 7"/>
          <p:cNvSpPr/>
          <p:nvPr/>
        </p:nvSpPr>
        <p:spPr>
          <a:xfrm>
            <a:off x="4107180" y="1481455"/>
            <a:ext cx="4579620" cy="1906270"/>
          </a:xfrm>
          <a:prstGeom prst="round2Same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360" y="280670"/>
            <a:ext cx="8229600" cy="6316980"/>
          </a:xfrm>
        </p:spPr>
        <p:txBody>
          <a:bodyPr>
            <a:normAutofit/>
          </a:bodyPr>
          <a:lstStyle/>
          <a:p>
            <a:r>
              <a:rPr lang="zh-CN" altLang="en-US" dirty="0" smtClean="0">
                <a:latin typeface="+mn-ea"/>
                <a:hlinkClick r:id="rId1" action="ppaction://hlinkfile"/>
              </a:rPr>
              <a:t>海南省人民政府办公厅《海南省卫生计生事业发展</a:t>
            </a:r>
            <a:r>
              <a:rPr lang="en-US" altLang="zh-CN" dirty="0" smtClean="0">
                <a:latin typeface="+mn-ea"/>
                <a:hlinkClick r:id="rId1" action="ppaction://hlinkfile"/>
              </a:rPr>
              <a:t>“</a:t>
            </a:r>
            <a:r>
              <a:rPr lang="zh-CN" altLang="en-US" dirty="0" smtClean="0">
                <a:latin typeface="+mn-ea"/>
                <a:hlinkClick r:id="rId1" action="ppaction://hlinkfile"/>
              </a:rPr>
              <a:t>十三五</a:t>
            </a:r>
            <a:r>
              <a:rPr lang="en-US" altLang="zh-CN" dirty="0" smtClean="0">
                <a:latin typeface="+mn-ea"/>
                <a:hlinkClick r:id="rId1" action="ppaction://hlinkfile"/>
              </a:rPr>
              <a:t>”</a:t>
            </a:r>
            <a:r>
              <a:rPr lang="zh-CN" altLang="en-US" dirty="0" smtClean="0">
                <a:latin typeface="+mn-ea"/>
                <a:hlinkClick r:id="rId1" action="ppaction://hlinkfile"/>
              </a:rPr>
              <a:t>规划的通知》</a:t>
            </a:r>
            <a:endParaRPr lang="en-US" altLang="zh-CN" dirty="0" smtClean="0">
              <a:latin typeface="+mn-ea"/>
              <a:hlinkClick r:id="rId1" action="ppaction://hlinkfile"/>
            </a:endParaRPr>
          </a:p>
          <a:p>
            <a:r>
              <a:rPr lang="zh-CN" altLang="en-US" dirty="0" smtClean="0">
                <a:latin typeface="+mn-ea"/>
                <a:hlinkClick r:id="rId2" action="ppaction://hlinkfile"/>
              </a:rPr>
              <a:t>国家卫计委等十部委</a:t>
            </a:r>
            <a:r>
              <a:rPr lang="en-US" altLang="zh-CN" dirty="0" smtClean="0">
                <a:latin typeface="+mn-ea"/>
                <a:hlinkClick r:id="rId2" action="ppaction://hlinkfile"/>
              </a:rPr>
              <a:t>《</a:t>
            </a:r>
            <a:r>
              <a:rPr lang="zh-CN" altLang="en-US" dirty="0" smtClean="0">
                <a:latin typeface="+mn-ea"/>
                <a:hlinkClick r:id="rId2" action="ppaction://hlinkfile"/>
              </a:rPr>
              <a:t>关于加强健康促进与教育的指导意见</a:t>
            </a:r>
            <a:r>
              <a:rPr lang="en-US" altLang="zh-CN" dirty="0" smtClean="0">
                <a:latin typeface="+mn-ea"/>
                <a:hlinkClick r:id="rId2" action="ppaction://hlinkfile"/>
              </a:rPr>
              <a:t>》</a:t>
            </a:r>
            <a:endParaRPr lang="en-US" altLang="zh-CN" dirty="0" smtClean="0">
              <a:latin typeface="+mn-ea"/>
            </a:endParaRPr>
          </a:p>
          <a:p>
            <a:endParaRPr lang="zh-CN" altLang="en-US" dirty="0"/>
          </a:p>
        </p:txBody>
      </p:sp>
      <p:pic>
        <p:nvPicPr>
          <p:cNvPr id="5" name="图片 4" descr="关于加强健康促进与教育的指导意见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005" y="1871345"/>
            <a:ext cx="4179570" cy="4945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35" y="2089785"/>
            <a:ext cx="4189730" cy="4726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dirty="0" smtClean="0">
                <a:latin typeface="+mn-ea"/>
                <a:sym typeface="+mn-ea"/>
                <a:hlinkClick r:id="rId1" action="ppaction://hlinkfile"/>
              </a:rPr>
              <a:t>海南省政府</a:t>
            </a:r>
            <a:r>
              <a:rPr lang="en-US" altLang="zh-CN" dirty="0" smtClean="0">
                <a:latin typeface="+mn-ea"/>
                <a:sym typeface="+mn-ea"/>
                <a:hlinkClick r:id="rId1" action="ppaction://hlinkfile"/>
              </a:rPr>
              <a:t>《</a:t>
            </a:r>
            <a:r>
              <a:rPr lang="zh-CN" altLang="en-US" dirty="0" smtClean="0">
                <a:latin typeface="+mn-ea"/>
                <a:sym typeface="+mn-ea"/>
                <a:hlinkClick r:id="rId1" action="ppaction://hlinkfile"/>
              </a:rPr>
              <a:t>健康海南</a:t>
            </a:r>
            <a:r>
              <a:rPr lang="en-US" altLang="zh-CN" dirty="0" smtClean="0">
                <a:latin typeface="+mn-ea"/>
                <a:sym typeface="+mn-ea"/>
                <a:hlinkClick r:id="rId1" action="ppaction://hlinkfile"/>
              </a:rPr>
              <a:t>2030</a:t>
            </a:r>
            <a:r>
              <a:rPr lang="zh-CN" altLang="en-US" dirty="0" smtClean="0">
                <a:latin typeface="+mn-ea"/>
                <a:sym typeface="+mn-ea"/>
                <a:hlinkClick r:id="rId1" action="ppaction://hlinkfile"/>
              </a:rPr>
              <a:t>规划纲要</a:t>
            </a:r>
            <a:r>
              <a:rPr lang="en-US" altLang="zh-CN" dirty="0" smtClean="0">
                <a:latin typeface="+mn-ea"/>
                <a:sym typeface="+mn-ea"/>
                <a:hlinkClick r:id="rId1" action="ppaction://hlinkfile"/>
              </a:rPr>
              <a:t>》</a:t>
            </a:r>
            <a:endParaRPr lang="zh-CN" altLang="en-US"/>
          </a:p>
        </p:txBody>
      </p:sp>
      <p:pic>
        <p:nvPicPr>
          <p:cNvPr id="4" name="图片 3" descr="关于印发《“健康海南2030”规划纲要》的通知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85" y="1341120"/>
            <a:ext cx="4525010" cy="550608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0480" y="1417955"/>
            <a:ext cx="4417060" cy="5429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聚合">
  <a:themeElements>
    <a:clrScheme name="聚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聚合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聚合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490</Words>
  <Application>WPS 演示</Application>
  <PresentationFormat>全屏显示(4:3)</PresentationFormat>
  <Paragraphs>46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3" baseType="lpstr">
      <vt:lpstr>Arial</vt:lpstr>
      <vt:lpstr>宋体</vt:lpstr>
      <vt:lpstr>Wingdings</vt:lpstr>
      <vt:lpstr>Wingdings 3</vt:lpstr>
      <vt:lpstr>Verdana</vt:lpstr>
      <vt:lpstr>Wingdings 2</vt:lpstr>
      <vt:lpstr>Wingdings</vt:lpstr>
      <vt:lpstr>Lucida Sans Unicode</vt:lpstr>
      <vt:lpstr>黑体</vt:lpstr>
      <vt:lpstr>微软雅黑</vt:lpstr>
      <vt:lpstr>Arial Unicode MS</vt:lpstr>
      <vt:lpstr>Calibri</vt:lpstr>
      <vt:lpstr>聚合</vt:lpstr>
      <vt:lpstr>计划生育与健康教育 相关政策解读</vt:lpstr>
      <vt:lpstr>国家卫生健康委“三定”方案</vt:lpstr>
      <vt:lpstr>文件</vt:lpstr>
      <vt:lpstr>国家卫计委《“十三五”全国健康促进与教育工作规划》</vt:lpstr>
      <vt:lpstr>海南省卫计委等九厅局《关于加强健康促进与教育的实施意见》</vt:lpstr>
      <vt:lpstr>海南省编办、海南省卫计委《关于进一步加强市县公共卫生计生服务体制建设的指导意见》的通知</vt:lpstr>
      <vt:lpstr>海南省卫计委《“十三五”海南省健康促进与教育工作规划》</vt:lpstr>
      <vt:lpstr>PowerPoint 演示文稿</vt:lpstr>
      <vt:lpstr>海南省政府《健康海南2030规划纲要》</vt:lpstr>
      <vt:lpstr>把握政策方向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计划生育与健康教育 相关政策解读</dc:title>
  <dc:creator>lenovo06</dc:creator>
  <cp:lastModifiedBy>lenovo06</cp:lastModifiedBy>
  <cp:revision>21</cp:revision>
  <dcterms:created xsi:type="dcterms:W3CDTF">2018-10-23T15:58:00Z</dcterms:created>
  <dcterms:modified xsi:type="dcterms:W3CDTF">2018-12-05T02:14:52Z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2052-10.1.0.7566</vt:lpwstr>
  </property>
</Properties>
</file>